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4" r:id="rId10"/>
    <p:sldId id="353" r:id="rId11"/>
    <p:sldId id="356" r:id="rId12"/>
    <p:sldId id="355" r:id="rId13"/>
    <p:sldId id="361" r:id="rId14"/>
    <p:sldId id="360" r:id="rId15"/>
    <p:sldId id="357" r:id="rId16"/>
    <p:sldId id="371" r:id="rId17"/>
    <p:sldId id="379" r:id="rId18"/>
    <p:sldId id="380" r:id="rId19"/>
    <p:sldId id="372" r:id="rId20"/>
    <p:sldId id="358" r:id="rId21"/>
    <p:sldId id="363" r:id="rId22"/>
    <p:sldId id="364" r:id="rId23"/>
    <p:sldId id="362" r:id="rId24"/>
    <p:sldId id="365" r:id="rId25"/>
    <p:sldId id="366" r:id="rId26"/>
    <p:sldId id="367" r:id="rId27"/>
    <p:sldId id="368" r:id="rId28"/>
    <p:sldId id="369" r:id="rId29"/>
    <p:sldId id="370" r:id="rId30"/>
    <p:sldId id="373" r:id="rId31"/>
    <p:sldId id="374" r:id="rId32"/>
    <p:sldId id="375" r:id="rId33"/>
    <p:sldId id="381" r:id="rId34"/>
    <p:sldId id="376" r:id="rId35"/>
    <p:sldId id="378" r:id="rId36"/>
    <p:sldId id="384" r:id="rId37"/>
    <p:sldId id="383" r:id="rId38"/>
    <p:sldId id="377" r:id="rId39"/>
    <p:sldId id="382" r:id="rId40"/>
    <p:sldId id="385" r:id="rId41"/>
    <p:sldId id="334" r:id="rId42"/>
    <p:sldId id="387" r:id="rId43"/>
    <p:sldId id="388" r:id="rId44"/>
    <p:sldId id="389" r:id="rId45"/>
    <p:sldId id="390" r:id="rId46"/>
    <p:sldId id="395" r:id="rId47"/>
    <p:sldId id="391" r:id="rId48"/>
    <p:sldId id="397" r:id="rId49"/>
    <p:sldId id="392" r:id="rId50"/>
    <p:sldId id="398" r:id="rId51"/>
    <p:sldId id="396" r:id="rId52"/>
    <p:sldId id="400" r:id="rId53"/>
    <p:sldId id="401" r:id="rId54"/>
    <p:sldId id="402" r:id="rId55"/>
    <p:sldId id="403" r:id="rId56"/>
    <p:sldId id="404" r:id="rId57"/>
    <p:sldId id="408" r:id="rId58"/>
    <p:sldId id="409" r:id="rId59"/>
    <p:sldId id="405" r:id="rId60"/>
    <p:sldId id="406" r:id="rId61"/>
    <p:sldId id="410" r:id="rId62"/>
    <p:sldId id="412" r:id="rId63"/>
    <p:sldId id="411" r:id="rId64"/>
    <p:sldId id="407" r:id="rId65"/>
    <p:sldId id="413" r:id="rId66"/>
    <p:sldId id="414" r:id="rId67"/>
    <p:sldId id="415" r:id="rId68"/>
    <p:sldId id="416" r:id="rId69"/>
  </p:sldIdLst>
  <p:sldSz cx="18288000" cy="10287000"/>
  <p:notesSz cx="6858000" cy="9144000"/>
  <p:embeddedFontLs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標楷體" panose="03000509000000000000" pitchFamily="65" charset="-12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FB"/>
    <a:srgbClr val="D0F4DE"/>
    <a:srgbClr val="94D2BD"/>
    <a:srgbClr val="FFB3C6"/>
    <a:srgbClr val="FFC2D1"/>
    <a:srgbClr val="FFE5EC"/>
    <a:srgbClr val="E7C6FF"/>
    <a:srgbClr val="C8B6FF"/>
    <a:srgbClr val="9FDAF5"/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72400" y="5747852"/>
            <a:ext cx="2619425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Vue02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" panose="020B0502040504020204" pitchFamily="34" charset="0"/>
                <a:sym typeface="王漢宗顏楷體"/>
              </a:rPr>
              <a:t>陳世曄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Noto Sans" panose="020B0502040504020204" pitchFamily="34" charset="0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6070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0918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bootstrap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 TODO: bootstrap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/bootstrap.min.css";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/bootstrap.bundle.min.js";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744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引入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4550AA0-3866-4DAB-BF84-001717B7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" y="4838700"/>
            <a:ext cx="88011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7E0C92F-A59C-46CC-9BFB-F625E28D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86489"/>
            <a:ext cx="7086600" cy="99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1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251288" cy="801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函數是每個組件的核心入口：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提供一個簡單、乾淨的方式來組織和管理資料流。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`&lt;script setup&gt;`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這個語法糖，但也別忘了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本身是一個組件。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組件的參數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：父層傳遞下來的狀態或方法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：包含以下四個屬性：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：父層傳遞的屬性（類似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元素的屬性）。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片段（插槽內容）。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：子組件用來向父層觸發事件的方法。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：讓子組件暴露方法或狀態給父層。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父層可以傳遞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給子元件，而子元件可以透過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發出訊號，或是透過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暴露想讓父層取得的狀態或方法。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BB904685-7D24-42E3-B186-BD41DC7AC2AC}"/>
              </a:ext>
            </a:extLst>
          </p:cNvPr>
          <p:cNvSpPr txBox="1"/>
          <p:nvPr/>
        </p:nvSpPr>
        <p:spPr>
          <a:xfrm>
            <a:off x="8915400" y="1785472"/>
            <a:ext cx="9372600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用於跨層級傳遞數據。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Drilling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（需要層層傳遞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父層組件可以使用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提供數據，子孫組件使用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獲取數據。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Plugin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或全局狀態管理：可以在整個應用中共享狀態或屬性。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98925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C30A1BF-D83F-4B41-8747-12E91862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0568"/>
            <a:ext cx="18287996" cy="542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47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348196" y="9123562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template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E9D9ED-29EB-454F-8808-04C63D2D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1" y="2628900"/>
            <a:ext cx="3151127" cy="1905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21C890-BCFC-4D4C-A8B4-D4E66839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" t="11771" r="1220" b="4312"/>
          <a:stretch/>
        </p:blipFill>
        <p:spPr>
          <a:xfrm>
            <a:off x="3452514" y="2661209"/>
            <a:ext cx="14529579" cy="5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09C795-F0F1-4969-8021-082F9C3A3116}"/>
              </a:ext>
            </a:extLst>
          </p:cNvPr>
          <p:cNvSpPr txBox="1"/>
          <p:nvPr/>
        </p:nvSpPr>
        <p:spPr>
          <a:xfrm>
            <a:off x="3352800" y="9189527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1E3857-BF99-40BA-9FA7-E5A3CA7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26214"/>
            <a:ext cx="9560773" cy="66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9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全局引入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4D7553-E834-443E-A42D-99F9E14C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6" y="2391526"/>
            <a:ext cx="8626905" cy="4352174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77E569E3-56CC-4B39-A517-1DE739C1F097}"/>
              </a:ext>
            </a:extLst>
          </p:cNvPr>
          <p:cNvSpPr txBox="1"/>
          <p:nvPr/>
        </p:nvSpPr>
        <p:spPr>
          <a:xfrm>
            <a:off x="8991600" y="176873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4D961B-8E04-4447-9B2E-4FB402A9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99" y="2407235"/>
            <a:ext cx="9208052" cy="27101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BCD6C9F-A60C-4189-80D6-957F3787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99" y="5243714"/>
            <a:ext cx="9197801" cy="467429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8738D-28FC-4270-BF65-B1F5C03837B8}"/>
              </a:ext>
            </a:extLst>
          </p:cNvPr>
          <p:cNvSpPr txBox="1"/>
          <p:nvPr/>
        </p:nvSpPr>
        <p:spPr>
          <a:xfrm>
            <a:off x="12344400" y="9717952"/>
            <a:ext cx="419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compoment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-friends</a:t>
            </a:r>
          </a:p>
        </p:txBody>
      </p:sp>
    </p:spTree>
    <p:extLst>
      <p:ext uri="{BB962C8B-B14F-4D97-AF65-F5344CB8AC3E}">
        <p14:creationId xmlns:p14="http://schemas.microsoft.com/office/powerpoint/2010/main" val="449996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Global vs Local Components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4ADD3B-E2F9-4384-AAE0-1AD3D68B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391526"/>
            <a:ext cx="6383776" cy="412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6651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0F976A7-572F-4343-8994-897DFABBFEE0}"/>
              </a:ext>
            </a:extLst>
          </p:cNvPr>
          <p:cNvSpPr txBox="1"/>
          <p:nvPr/>
        </p:nvSpPr>
        <p:spPr>
          <a:xfrm>
            <a:off x="8039100" y="1785471"/>
            <a:ext cx="94107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也可以把它放到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local =&gt;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把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TheHeader.vue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放到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8E47F5-2A34-4969-9DA3-C2C3A2A2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88" y="2391524"/>
            <a:ext cx="11277600" cy="72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26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用途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切換視圖（例如標籤頁）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在多步驟導覽中顯示不同內容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60C09-AB96-4E4D-A24F-DD6FD3CE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147817"/>
            <a:ext cx="8627742" cy="80281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CAF081-793E-46EE-BC0D-A411DD44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4131220"/>
            <a:ext cx="6181188" cy="31539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882E4D-4ECA-4225-BA77-D11D5347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7285146"/>
            <a:ext cx="6701936" cy="28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48A938-454C-4365-943C-711282DE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009"/>
            <a:ext cx="14260703" cy="70375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DD32CD-43BD-494B-9920-73A6FDA2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8249497"/>
            <a:ext cx="4648201" cy="19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5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scoped style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17776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中，彼此的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標籤的屬性是會互相影響的。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`scoped`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標籤的屬性，可以讓樣式只應用於當前組件，而不會影響到其他組件的樣式。這有助於防止樣式衝突，保持專案的模組化和可維護性。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A9032-2757-46F6-8E98-425D7D5C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545688"/>
            <a:ext cx="10096500" cy="630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2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8081084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的全名是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Command-Line Interface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，直譯為「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專案指令介面」。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透過終端機作為介面，提供開發者常見的配置選擇，協助開發者快速建立一個「立即可用」的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省去手動建立資料夾架構、設定各項配置與引入常用套件的時間，讓開發者可以專注在專案的開發。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Dev Server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進行打包和執行本地開發伺服器，而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的策略是「先打包、後啟動伺服器」，無論今天是在開發階段還是正式階段，一律先打包專案。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根據打包完成的專案來啟動伺服器，所以在專案資源、程式碼越來越多的時候，可以明顯發現「伺服器啟動」和「更新速度」變得越來越慢。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76178-82B7-49D3-853B-848C84CD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5150892"/>
            <a:ext cx="10225755" cy="48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5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CD27D18-31EA-4C1A-B6BF-2274C549BD2D}"/>
              </a:ext>
            </a:extLst>
          </p:cNvPr>
          <p:cNvSpPr txBox="1"/>
          <p:nvPr/>
        </p:nvSpPr>
        <p:spPr>
          <a:xfrm>
            <a:off x="206912" y="1785472"/>
            <a:ext cx="172428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他是單向數據流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在父層引用元件時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v-bind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」和「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」給元件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」需要在元件中一一宣告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而其餘沒有被宣告為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的都會被歸類在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Number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Boolean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Symbol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-project-props</a:t>
            </a:r>
          </a:p>
        </p:txBody>
      </p:sp>
    </p:spTree>
    <p:extLst>
      <p:ext uri="{BB962C8B-B14F-4D97-AF65-F5344CB8AC3E}">
        <p14:creationId xmlns:p14="http://schemas.microsoft.com/office/powerpoint/2010/main" val="88959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3C5FE2-7887-477F-82EA-8D9096553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91609"/>
            <a:ext cx="12041512" cy="85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9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68491-BA38-45F4-9380-83D32ED8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14001750" cy="85344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1B66E9-BDA5-4A28-9C35-FA477019B8C3}"/>
              </a:ext>
            </a:extLst>
          </p:cNvPr>
          <p:cNvSpPr txBox="1"/>
          <p:nvPr/>
        </p:nvSpPr>
        <p:spPr>
          <a:xfrm>
            <a:off x="14478000" y="971550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03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115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427684" y="873833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E85BE2-94D1-4C71-BD3E-26550C25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78152"/>
            <a:ext cx="17602200" cy="69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684792" y="963930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ADB34-62AD-4FF5-8C44-7EE77DA5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40281"/>
            <a:ext cx="8532392" cy="83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D267D9-A5B7-4710-BACB-CE10AC392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66" y="250509"/>
            <a:ext cx="13055522" cy="9941015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C0FCCB6D-DB8A-4117-ABBC-28F981C9DFE1}"/>
              </a:ext>
            </a:extLst>
          </p:cNvPr>
          <p:cNvSpPr txBox="1"/>
          <p:nvPr/>
        </p:nvSpPr>
        <p:spPr>
          <a:xfrm>
            <a:off x="206912" y="1785472"/>
            <a:ext cx="4898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-project-emit</a:t>
            </a:r>
          </a:p>
        </p:txBody>
      </p:sp>
    </p:spTree>
    <p:extLst>
      <p:ext uri="{BB962C8B-B14F-4D97-AF65-F5344CB8AC3E}">
        <p14:creationId xmlns:p14="http://schemas.microsoft.com/office/powerpoint/2010/main" val="88812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6F697B-920E-4197-BCCB-5C18F51D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" y="5175567"/>
            <a:ext cx="11962188" cy="49617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EB27FA-5602-4E36-9367-74902F37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1" y="98295"/>
            <a:ext cx="9715496" cy="7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AC55854-13F2-4073-9BF8-6E4603689DF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BCC9E9-50ED-4BE4-9A70-95BFAE04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2" y="7429500"/>
            <a:ext cx="16665964" cy="2746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D6BB1B-DB00-4B60-823D-80B2224A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47402"/>
            <a:ext cx="122833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7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主要是用來傳遞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可以視為比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，更小的單位。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-project-slot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slot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D89C9D-9069-4873-A025-C91A91E4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695700"/>
            <a:ext cx="9975272" cy="4572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8337DA-C470-414E-9316-4AC5D264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95700"/>
            <a:ext cx="6567949" cy="609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24ADBC-ADD4-443A-8607-0AAF4D06D167}"/>
              </a:ext>
            </a:extLst>
          </p:cNvPr>
          <p:cNvSpPr/>
          <p:nvPr/>
        </p:nvSpPr>
        <p:spPr>
          <a:xfrm>
            <a:off x="1981200" y="4914900"/>
            <a:ext cx="419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28367FF-4BFC-4063-810C-54BA3AAE580E}"/>
              </a:ext>
            </a:extLst>
          </p:cNvPr>
          <p:cNvCxnSpPr>
            <a:stCxn id="6" idx="3"/>
          </p:cNvCxnSpPr>
          <p:nvPr/>
        </p:nvCxnSpPr>
        <p:spPr>
          <a:xfrm>
            <a:off x="6172200" y="5067300"/>
            <a:ext cx="28194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254A967-58F5-472B-AC9F-0B800A2AA76B}"/>
              </a:ext>
            </a:extLst>
          </p:cNvPr>
          <p:cNvSpPr/>
          <p:nvPr/>
        </p:nvSpPr>
        <p:spPr>
          <a:xfrm>
            <a:off x="1981200" y="5235727"/>
            <a:ext cx="480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DF2709-570D-4FCE-BF8F-250666D8A623}"/>
              </a:ext>
            </a:extLst>
          </p:cNvPr>
          <p:cNvSpPr/>
          <p:nvPr/>
        </p:nvSpPr>
        <p:spPr>
          <a:xfrm>
            <a:off x="1965960" y="5556554"/>
            <a:ext cx="443484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4A059A6-EB0A-4858-B3D4-2A1551DB2B45}"/>
              </a:ext>
            </a:extLst>
          </p:cNvPr>
          <p:cNvCxnSpPr>
            <a:cxnSpLocks/>
          </p:cNvCxnSpPr>
          <p:nvPr/>
        </p:nvCxnSpPr>
        <p:spPr>
          <a:xfrm>
            <a:off x="6872749" y="5448300"/>
            <a:ext cx="2271251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7C4D50-840E-4BC3-B55E-1DD40653E9B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400800" y="5708954"/>
            <a:ext cx="27432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87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在父組件與深層子組件之間共享資料。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避免多層組件層層傳遞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讓子組件能直接使用父組件的共享資料或方法。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-project-provide-inject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07E528-E7D2-45B3-A0D4-6DD97C72F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4" y="4175222"/>
            <a:ext cx="15671224" cy="26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既然已經有了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，那為什麼還要再推出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接下來要了解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的誕生解決了什麼問題。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是法文「快速」的意思，而它被開發的主要目的就是為了解決在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上「伺服器啟動慢」和「更新速度慢」的問題。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則是在開發階段捨棄打包，直接啟動伺服器，利用原生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的特性，在每次瀏覽器請求檔案時，按照需求即時進行編譯。如此一來，就可以大幅提升啟動和更新的速度，當然也讓使用者體驗變得更好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而在正式環境下則基於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同樣是利用原生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78E24-7145-4B11-9003-76A3E8A1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13208"/>
            <a:ext cx="10210800" cy="48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46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C2C573-6435-4B53-998E-C4920FCA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" y="2035179"/>
            <a:ext cx="8981346" cy="63849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E3C3F9-72CD-4E96-8B82-29F58991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98" y="2035179"/>
            <a:ext cx="9071562" cy="63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B738F5-9295-4348-BE4A-059AF014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552700"/>
            <a:ext cx="9936714" cy="5562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373E24-3F54-4843-9914-03425EC9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52700"/>
            <a:ext cx="7970922" cy="4038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24CEBD-8C0A-4506-8982-B68948FC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86" y="6746324"/>
            <a:ext cx="6964914" cy="3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4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Teleport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是一個內建元件，允許將子元件的內容傳送到應用程式的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節點中，而不被限制在父組件的作用範圍內。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應用場景：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彈出視窗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(Modal)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：通常需要顯示在視窗的最上層，不受父元素的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限制。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(Notification)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提示框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(Tooltip)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：需要獨立於父層結構，避免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z-index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或定位問題。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7B1613-AD28-49A3-855A-186D0839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1" y="4416566"/>
            <a:ext cx="9723398" cy="44607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72DE31-478C-4B2A-BA34-70D7867F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4416566"/>
            <a:ext cx="7794089" cy="29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EC38B8-BBC1-423B-A035-6BAAC2DB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39712"/>
            <a:ext cx="16656802" cy="73423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A55708-1101-419F-A669-EBCCD6B1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419" y="7658101"/>
            <a:ext cx="7407578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請求有兩種方式：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1.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 2.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axiox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JSONPlaceholder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REST 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操作流程。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https://jsonplaceholder.typicode.com/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-project-http-fetch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344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43121D-33B1-42D6-B097-9195DC65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8" y="4267237"/>
            <a:ext cx="8304072" cy="3984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740358-0B55-4253-B66B-548FAC9B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462" y="944456"/>
            <a:ext cx="7431738" cy="92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124219" y="9170262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21D3C6-73AE-437A-BAE3-4003E4ABC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28"/>
          <a:stretch/>
        </p:blipFill>
        <p:spPr>
          <a:xfrm>
            <a:off x="330200" y="1802604"/>
            <a:ext cx="15588038" cy="72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23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ED04-EFEE-4E76-9283-FEC800DD3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59"/>
          <a:stretch/>
        </p:blipFill>
        <p:spPr>
          <a:xfrm>
            <a:off x="3684095" y="110995"/>
            <a:ext cx="14299105" cy="1006501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2728EA-BF79-4274-B572-00096BADC1F8}"/>
              </a:ext>
            </a:extLst>
          </p:cNvPr>
          <p:cNvSpPr txBox="1"/>
          <p:nvPr/>
        </p:nvSpPr>
        <p:spPr>
          <a:xfrm>
            <a:off x="1137175" y="9105900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159177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E82B34-9FF2-4E87-8E59-7FEFD0B9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691609"/>
            <a:ext cx="9448800" cy="85537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662EDC-0560-4EA7-A0A6-C204FF8F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8646"/>
            <a:ext cx="7086600" cy="7943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A0E98-79F0-4FE6-A3B2-B5780706CB9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6957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6170382" y="9688677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AF3A41-B024-4F5F-B6A7-0156FF40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691609"/>
            <a:ext cx="15036800" cy="78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22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162800" y="9814904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1B8F25-37C6-4D6C-B45B-B8BCDB37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7" y="1839712"/>
            <a:ext cx="7012250" cy="31513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7D0402-D35B-475A-A80B-D75F8FDC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49" y="1691609"/>
            <a:ext cx="10705764" cy="69825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439A8B-E9B9-425C-A3C4-555BE186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7" y="5996021"/>
            <a:ext cx="8413634" cy="38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所涵蓋的主要工作如下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建立基礎專案架構。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整合官方工具鏈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例如：狀態管理器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、路由管理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……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打包專案。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在本地啟動伺服器環境進行開發。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13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先查看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元件的生命週期。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98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掛載元件時載入數據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8CFAB5-484A-4883-ABE4-ACE8D6C4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437098"/>
            <a:ext cx="63055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E68C546-AF1F-4953-9269-9FC5CC59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1785472"/>
            <a:ext cx="11453711" cy="81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8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128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其實就是設定一個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，在適當時間跳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true/false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。在搭配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`&lt;p v-if="..."&gt;`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loading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79A847-71EE-44FC-B3B8-6DB5AA6B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62212"/>
            <a:ext cx="8001000" cy="76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05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632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傳統的網站型態模式多為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Multi-Page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Appolication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多頁式應用程式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的內容切換由伺服器來決定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伺服器會根據網頁的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回傳對應的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檔案給瀏覽器。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DC092D-D32C-4AD2-A872-08331D19BAD6}"/>
              </a:ext>
            </a:extLst>
          </p:cNvPr>
          <p:cNvSpPr txBox="1"/>
          <p:nvPr/>
        </p:nvSpPr>
        <p:spPr>
          <a:xfrm>
            <a:off x="4343400" y="4882634"/>
            <a:ext cx="929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伺服器會根據網頁的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路徑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回傳對應的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檔案給瀏覽器。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DF5B6-4AD8-4A1B-AF73-84703E208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699851"/>
            <a:ext cx="79057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B92A2D30-2D6E-40B4-9A54-F8B4E6364561}"/>
              </a:ext>
            </a:extLst>
          </p:cNvPr>
          <p:cNvSpPr txBox="1"/>
          <p:nvPr/>
        </p:nvSpPr>
        <p:spPr>
          <a:xfrm>
            <a:off x="9143998" y="1815304"/>
            <a:ext cx="8632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Single-Page Application ( SPA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指的是整個網站只有一個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不論使用者是進入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https://example.com/about,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伺服器所回傳的都是同一份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index.html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573600-9C04-4A87-8434-EA24773E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25" y="4911248"/>
            <a:ext cx="80200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51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4728288" cy="8591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vue-router@4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兩種歷史模式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呼叫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createRouter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屬性指定歷史模式。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4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上提供的歷史模式有兩種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路由中會有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符號，參數或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都會放在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後。對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不友好，影響搜尋引擎排名。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錯誤。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的需求，只有一份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作為入口。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，操作瀏覽器的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`history`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物件（新增、修改、切換瀏覽記錄）。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可以在不向後端發送請求的情況下改變頁面的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更加「順眼」，結構符合傳統網站。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不會出現多餘的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友好。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需要伺服器配置支援，避免刷新時出現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必須確保伺服器將所有路由指向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F24FE9-8F69-4093-8256-5CA3D709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7487877"/>
            <a:ext cx="8686800" cy="2753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35FC6D-F1FB-4007-BE1F-77D2F52E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27" y="2127688"/>
            <a:ext cx="6976804" cy="24130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79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43F528-D193-4AA1-9669-B0FF0750F9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434851"/>
            <a:ext cx="15163801" cy="757455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45A495D3-D14E-4487-AC49-612AD680B525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</p:spTree>
    <p:extLst>
      <p:ext uri="{BB962C8B-B14F-4D97-AF65-F5344CB8AC3E}">
        <p14:creationId xmlns:p14="http://schemas.microsoft.com/office/powerpoint/2010/main" val="1725597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9451B8-E964-4156-ABDA-13A099F8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30" y="239935"/>
            <a:ext cx="9516066" cy="99360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1AAFDD-300F-42F2-8EAE-4D1DBB3E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6" y="2423058"/>
            <a:ext cx="8166820" cy="56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6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0C58B93-632B-42C9-A54B-34A2640E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476499"/>
            <a:ext cx="9198003" cy="63337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4CC012-8B53-45D5-AE00-AEDED302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716" y="2476500"/>
            <a:ext cx="8636972" cy="63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3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83E320-3CDC-44A0-A08D-9388401D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8" y="5524501"/>
            <a:ext cx="11647666" cy="4474548"/>
          </a:xfrm>
          <a:prstGeom prst="rect">
            <a:avLst/>
          </a:prstGeom>
        </p:spPr>
      </p:pic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83E947-1B69-4B2D-B1BE-2C0F64A09748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中串接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EE51E9-98A4-426B-B8C6-FCFC11A1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93" y="388835"/>
            <a:ext cx="9112213" cy="96963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D4710E-725D-4918-9463-F03329DC4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89" y="3123682"/>
            <a:ext cx="4809007" cy="3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27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完成導覽列選擇其他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5486400" y="771519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NavPage.vue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12CC5A-5C0D-4D8F-B120-660F228D4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50519"/>
            <a:ext cx="11473582" cy="44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7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nav-link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點選後的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NavPage.vue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中設定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2AEA51-051E-4BCA-B76B-0FD35E6B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451826"/>
            <a:ext cx="7260688" cy="667141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BB4487-C4F5-42F9-937B-8E9DA22E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395870"/>
            <a:ext cx="7391400" cy="67273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009608-AD58-4A3C-B459-EAF0A459A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428" y="745915"/>
            <a:ext cx="5719972" cy="2521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3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實作安裝：必裝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-v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-g @vue/cli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–version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create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不能大寫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切換到專案目錄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serve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運行開發伺服器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3564950" y="8656702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運行畫面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175626-7153-45B1-9274-2C9E4A58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839712"/>
            <a:ext cx="8086725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12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重新導向、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404 not found】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FAD5FB-2471-4652-8EF4-9477DFAE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4" y="2378826"/>
            <a:ext cx="9764808" cy="75652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04397B-65A2-4DAC-99EC-6AE3767F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562" y="6403690"/>
            <a:ext cx="7322568" cy="33030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C848144-E00E-428B-8861-CCE632EE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26" y="952501"/>
            <a:ext cx="10078053" cy="37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68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496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內部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button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去切換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6C5A0B-7A93-4702-BD2C-008FA6B2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002200"/>
            <a:ext cx="4082454" cy="26523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0FFCC3-6D4C-470B-B9E9-24A59B5B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1" y="4965165"/>
            <a:ext cx="4082454" cy="1933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CC9D6C-036A-4664-AF63-4FD8D9D4C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43100"/>
            <a:ext cx="13208891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8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路由參數是在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中以占位符的形式定義並傳遞數據。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動態路徑傳參，適合必須顯示在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的數據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DashboardView.vue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userID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TeamPage.vue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F9A9D17-B279-4EDC-9B47-6A6F3AABA0ED}"/>
              </a:ext>
            </a:extLst>
          </p:cNvPr>
          <p:cNvSpPr txBox="1"/>
          <p:nvPr/>
        </p:nvSpPr>
        <p:spPr>
          <a:xfrm>
            <a:off x="206912" y="3557171"/>
            <a:ext cx="40386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在網址列傳遞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FEDF68-5D2F-44B0-8074-0F3F803D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" y="4175925"/>
            <a:ext cx="7041237" cy="59092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0B3348-9AA7-4483-817D-BDF11781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175924"/>
            <a:ext cx="10349153" cy="59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9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83AEEA-A380-451A-896E-EC023367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1" y="2452487"/>
            <a:ext cx="12735085" cy="72325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BD4E9DD-EECF-4715-B51B-632DDE22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6441684"/>
            <a:ext cx="9392961" cy="3734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701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查詢參數在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?key=value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的形式傳遞。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http://localhost:8080/userpage?userId=54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B66B82-048D-4D73-A991-AE23C294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67390"/>
            <a:ext cx="9294565" cy="53765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FD7131B-D755-444C-ABB3-CFF220D0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199" y="2873527"/>
            <a:ext cx="8109361" cy="38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6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ED5ECCC-1CFF-4518-BFBC-92A052C7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3509088" cy="7750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7A5D25-703D-460C-A242-D88E2F3A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6128684"/>
            <a:ext cx="4439270" cy="40010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B604DE7-3153-4E2D-99CD-4CA50545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4508080"/>
            <a:ext cx="8797388" cy="4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2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將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param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視為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將路由參數作為組件的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http://localhost:8080/userpage/99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DB6D7E-E425-432B-8BCA-FDB98FA5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7390"/>
            <a:ext cx="8896277" cy="50717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EBEE76-CC23-4F11-81F0-E62126A6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2886227"/>
            <a:ext cx="9214253" cy="50717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88D364-D0C3-4902-A7A5-75CF82B5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15100"/>
            <a:ext cx="3175566" cy="34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是一個輕量級且現代的狀態管理庫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團隊推薦的替代方案，因其擁有更簡單的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、更好的開發體驗以及與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的更緊密整合。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造成管理上的困擾的時候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就可以考慮使用狀態管理器。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依賴同一個共用狀態。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當專案有多個元件的操作會改動到同一個狀態。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15C02F-8FA3-4041-84EB-D5C5095A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762500"/>
            <a:ext cx="4800600" cy="515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C01F3B-F667-4298-877E-9EA88C4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510959"/>
            <a:ext cx="6115904" cy="6439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2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安裝套件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在資料夾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裡面建立資料夾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75A26B-07AB-4413-934B-5D3145FD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8" y="4170109"/>
            <a:ext cx="10428577" cy="60058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0E2E90-FA5E-4941-B9BB-8393D857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4170109"/>
            <a:ext cx="4829152" cy="49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7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0142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用於集中管理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應用的全域狀態，適合需要在多個組件間共享的資料。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全域共享資料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例如：使用者登入資訊、權限角色、偏好設定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跨組件共享狀態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例如：導航欄和設定頁面需要共用的用戶名稱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跨頁面保存狀態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例如：多步驟表單資料需要在頁面切換間保持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何時不需要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組件本地狀態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按鈕顯示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隱藏、彈出視窗開關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短暫存在的資料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通知提示、表單驗證訊息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8860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init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vue@latest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這邊會叫你輸入專案名稱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-project-build-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dev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68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B2FF1D-517A-4B9B-BDAB-76CDDF36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839712"/>
            <a:ext cx="8915400" cy="704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27D2C8-AFE2-42F5-A9F9-4596C91D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38700"/>
            <a:ext cx="8238906" cy="45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954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某一隻哥布林的姓名：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某一隻哥布林的等級：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背包物品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inventory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各項技能與等級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abilities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useGoblin.js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65606E-08F6-4FA4-BE4C-344AC20E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400300"/>
            <a:ext cx="123813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03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是一個全局屬性的取用，所以對於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本身資料存取的方法，也要在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裡面去定義好。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對於裡面的妹個資料，要用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【.value】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哥布林數量增加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減少：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(), countdown()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哥布林等級增加：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添加背包物品：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addItem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E224B6E-4691-4223-91C8-679F230F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95"/>
          <a:stretch/>
        </p:blipFill>
        <p:spPr>
          <a:xfrm>
            <a:off x="7696200" y="4001921"/>
            <a:ext cx="10384888" cy="61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1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項目中，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@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項目配置中的 別名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(alias)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，它代表項目中的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3D9771-2934-4C9D-A470-6EA677E1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8" y="2979507"/>
            <a:ext cx="9711135" cy="25896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99D58B-16AD-4AE7-A48A-CC7EF376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997917"/>
            <a:ext cx="9040976" cy="58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7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20237"/>
            <a:ext cx="16709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82B2C1-BAFE-4290-B0CF-167BC27F1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2593"/>
          <a:stretch/>
        </p:blipFill>
        <p:spPr>
          <a:xfrm>
            <a:off x="609600" y="2156626"/>
            <a:ext cx="15697200" cy="80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1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請求庫，用於在瀏覽器和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請求。它可以幫助我們輕鬆地與後端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進行通信，發送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等各種類型的請求。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也可以手動指定請求方法，並在配置中詳細定義，但這邊示範最基本得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為什麼使用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更簡單的語法：相比原生的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提供了更簡潔的語法和豐富的功能。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自動解析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會自動將伺服器返回的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資料解析成物件。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支援請求攔截器和回應攔截器：可以在請求發送或收到回應之前執行額外的邏輯。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支援超時設置：可以為每個請求設置超時。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278929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A29564-7095-433B-8E8B-47380770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7" b="5854"/>
          <a:stretch/>
        </p:blipFill>
        <p:spPr>
          <a:xfrm>
            <a:off x="1600200" y="1802604"/>
            <a:ext cx="11796986" cy="3850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74D2F1-0D15-4007-B4E6-C267ECAF5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29" b="5752"/>
          <a:stretch/>
        </p:blipFill>
        <p:spPr>
          <a:xfrm>
            <a:off x="1600200" y="5834443"/>
            <a:ext cx="11868150" cy="3657601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FE45DC97-EF1C-4BCA-A4A4-E50BDCD4ECDA}"/>
              </a:ext>
            </a:extLst>
          </p:cNvPr>
          <p:cNvSpPr txBox="1"/>
          <p:nvPr/>
        </p:nvSpPr>
        <p:spPr>
          <a:xfrm>
            <a:off x="206912" y="5638758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1155241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usePokemonStore.js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E84F10-B5B4-4964-8069-03548FC34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9"/>
          <a:stretch/>
        </p:blipFill>
        <p:spPr>
          <a:xfrm>
            <a:off x="5943600" y="2261150"/>
            <a:ext cx="12344400" cy="7914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BDCDF6-1191-41B3-A10B-5FEB9317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29100"/>
            <a:ext cx="4875043" cy="5030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952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78" r="56755" b="214"/>
          <a:stretch/>
        </p:blipFill>
        <p:spPr>
          <a:xfrm>
            <a:off x="219613" y="2992790"/>
            <a:ext cx="8848187" cy="67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6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3" b="32963"/>
          <a:stretch/>
        </p:blipFill>
        <p:spPr>
          <a:xfrm>
            <a:off x="4419600" y="1317491"/>
            <a:ext cx="13868396" cy="89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vscode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可以安裝的套件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44C544-B2AD-4D35-ACCB-4B8D75EA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2604"/>
            <a:ext cx="6781800" cy="27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9EA0DEA-438E-4DED-AC8C-786C22D1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0" y="4547562"/>
            <a:ext cx="9884389" cy="30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6905442-C6BB-4A2D-9A61-C01C6655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14" y="1868807"/>
            <a:ext cx="11097225" cy="33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0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assets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：放靜態資源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例如：圖片、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樣式檔案等等。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：放元件檔。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：放路由元件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通常為畫面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：與狀態管理器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：與路由管理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DEBD34-DEC1-4F3A-A3D0-7FF18CF9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4620274"/>
            <a:ext cx="15089053" cy="556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CA09173-6717-4FDF-A62F-A23471BD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61" y="181509"/>
            <a:ext cx="5736627" cy="57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26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安裝的套件都會在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1C7409-6000-430A-9342-3D3CF41A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4804488" cy="77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4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21155</TotalTime>
  <Words>2647</Words>
  <Application>Microsoft Office PowerPoint</Application>
  <PresentationFormat>自訂</PresentationFormat>
  <Paragraphs>275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4" baseType="lpstr">
      <vt:lpstr>Arial</vt:lpstr>
      <vt:lpstr>Times New Roman</vt:lpstr>
      <vt:lpstr>標楷體</vt:lpstr>
      <vt:lpstr>Wingdings</vt:lpstr>
      <vt:lpstr>Consolas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619</cp:revision>
  <dcterms:created xsi:type="dcterms:W3CDTF">2006-08-16T00:00:00Z</dcterms:created>
  <dcterms:modified xsi:type="dcterms:W3CDTF">2025-02-06T07:40:13Z</dcterms:modified>
  <dc:identifier>DAGRTmEneC4</dc:identifier>
</cp:coreProperties>
</file>